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57" r:id="rId3"/>
    <p:sldId id="258" r:id="rId4"/>
    <p:sldId id="262" r:id="rId5"/>
    <p:sldId id="260" r:id="rId6"/>
    <p:sldId id="261"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01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48F28DB-A14A-48B1-883D-CD192D610831}" type="datetimeFigureOut">
              <a:rPr lang="en-US" smtClean="0"/>
              <a:t>11/13/2014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8BBF19-9461-4551-A02F-76E88124774D}" type="slidenum">
              <a:rPr lang="en-US" smtClean="0"/>
              <a:t>‹#›</a:t>
            </a:fld>
            <a:endParaRPr lang="en-US" dirty="0"/>
          </a:p>
        </p:txBody>
      </p:sp>
    </p:spTree>
    <p:extLst>
      <p:ext uri="{BB962C8B-B14F-4D97-AF65-F5344CB8AC3E}">
        <p14:creationId xmlns:p14="http://schemas.microsoft.com/office/powerpoint/2010/main" val="21918815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4FF764-DA7F-479F-B670-16F0EDC96962}" type="datetimeFigureOut">
              <a:rPr lang="en-US" smtClean="0"/>
              <a:t>11/13/2014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FF7EA2-20C2-4C1F-84C7-439D70FD36F8}" type="slidenum">
              <a:rPr lang="en-US" smtClean="0"/>
              <a:t>‹#›</a:t>
            </a:fld>
            <a:endParaRPr lang="en-US" dirty="0"/>
          </a:p>
        </p:txBody>
      </p:sp>
    </p:spTree>
    <p:extLst>
      <p:ext uri="{BB962C8B-B14F-4D97-AF65-F5344CB8AC3E}">
        <p14:creationId xmlns:p14="http://schemas.microsoft.com/office/powerpoint/2010/main" val="3791590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FF764-DA7F-479F-B670-16F0EDC96962}" type="datetimeFigureOut">
              <a:rPr lang="en-US" smtClean="0"/>
              <a:t>11/13/2014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FF7EA2-20C2-4C1F-84C7-439D70FD36F8}" type="slidenum">
              <a:rPr lang="en-US" smtClean="0"/>
              <a:t>‹#›</a:t>
            </a:fld>
            <a:endParaRPr lang="en-US" dirty="0"/>
          </a:p>
        </p:txBody>
      </p:sp>
    </p:spTree>
    <p:extLst>
      <p:ext uri="{BB962C8B-B14F-4D97-AF65-F5344CB8AC3E}">
        <p14:creationId xmlns:p14="http://schemas.microsoft.com/office/powerpoint/2010/main" val="625145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FF764-DA7F-479F-B670-16F0EDC96962}" type="datetimeFigureOut">
              <a:rPr lang="en-US" smtClean="0"/>
              <a:t>11/13/2014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FF7EA2-20C2-4C1F-84C7-439D70FD36F8}" type="slidenum">
              <a:rPr lang="en-US" smtClean="0"/>
              <a:t>‹#›</a:t>
            </a:fld>
            <a:endParaRPr lang="en-US" dirty="0"/>
          </a:p>
        </p:txBody>
      </p:sp>
    </p:spTree>
    <p:extLst>
      <p:ext uri="{BB962C8B-B14F-4D97-AF65-F5344CB8AC3E}">
        <p14:creationId xmlns:p14="http://schemas.microsoft.com/office/powerpoint/2010/main" val="1105358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FF764-DA7F-479F-B670-16F0EDC96962}" type="datetimeFigureOut">
              <a:rPr lang="en-US" smtClean="0"/>
              <a:t>11/13/2014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FF7EA2-20C2-4C1F-84C7-439D70FD36F8}" type="slidenum">
              <a:rPr lang="en-US" smtClean="0"/>
              <a:t>‹#›</a:t>
            </a:fld>
            <a:endParaRPr lang="en-US" dirty="0"/>
          </a:p>
        </p:txBody>
      </p:sp>
    </p:spTree>
    <p:extLst>
      <p:ext uri="{BB962C8B-B14F-4D97-AF65-F5344CB8AC3E}">
        <p14:creationId xmlns:p14="http://schemas.microsoft.com/office/powerpoint/2010/main" val="1864824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4FF764-DA7F-479F-B670-16F0EDC96962}" type="datetimeFigureOut">
              <a:rPr lang="en-US" smtClean="0"/>
              <a:t>11/13/2014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FF7EA2-20C2-4C1F-84C7-439D70FD36F8}" type="slidenum">
              <a:rPr lang="en-US" smtClean="0"/>
              <a:t>‹#›</a:t>
            </a:fld>
            <a:endParaRPr lang="en-US" dirty="0"/>
          </a:p>
        </p:txBody>
      </p:sp>
    </p:spTree>
    <p:extLst>
      <p:ext uri="{BB962C8B-B14F-4D97-AF65-F5344CB8AC3E}">
        <p14:creationId xmlns:p14="http://schemas.microsoft.com/office/powerpoint/2010/main" val="1070615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4FF764-DA7F-479F-B670-16F0EDC96962}" type="datetimeFigureOut">
              <a:rPr lang="en-US" smtClean="0"/>
              <a:t>11/13/2014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FF7EA2-20C2-4C1F-84C7-439D70FD36F8}" type="slidenum">
              <a:rPr lang="en-US" smtClean="0"/>
              <a:t>‹#›</a:t>
            </a:fld>
            <a:endParaRPr lang="en-US" dirty="0"/>
          </a:p>
        </p:txBody>
      </p:sp>
    </p:spTree>
    <p:extLst>
      <p:ext uri="{BB962C8B-B14F-4D97-AF65-F5344CB8AC3E}">
        <p14:creationId xmlns:p14="http://schemas.microsoft.com/office/powerpoint/2010/main" val="354445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4FF764-DA7F-479F-B670-16F0EDC96962}" type="datetimeFigureOut">
              <a:rPr lang="en-US" smtClean="0"/>
              <a:t>11/13/2014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6FF7EA2-20C2-4C1F-84C7-439D70FD36F8}" type="slidenum">
              <a:rPr lang="en-US" smtClean="0"/>
              <a:t>‹#›</a:t>
            </a:fld>
            <a:endParaRPr lang="en-US" dirty="0"/>
          </a:p>
        </p:txBody>
      </p:sp>
    </p:spTree>
    <p:extLst>
      <p:ext uri="{BB962C8B-B14F-4D97-AF65-F5344CB8AC3E}">
        <p14:creationId xmlns:p14="http://schemas.microsoft.com/office/powerpoint/2010/main" val="85144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4FF764-DA7F-479F-B670-16F0EDC96962}" type="datetimeFigureOut">
              <a:rPr lang="en-US" smtClean="0"/>
              <a:t>11/13/2014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6FF7EA2-20C2-4C1F-84C7-439D70FD36F8}" type="slidenum">
              <a:rPr lang="en-US" smtClean="0"/>
              <a:t>‹#›</a:t>
            </a:fld>
            <a:endParaRPr lang="en-US" dirty="0"/>
          </a:p>
        </p:txBody>
      </p:sp>
    </p:spTree>
    <p:extLst>
      <p:ext uri="{BB962C8B-B14F-4D97-AF65-F5344CB8AC3E}">
        <p14:creationId xmlns:p14="http://schemas.microsoft.com/office/powerpoint/2010/main" val="3647208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4FF764-DA7F-479F-B670-16F0EDC96962}" type="datetimeFigureOut">
              <a:rPr lang="en-US" smtClean="0"/>
              <a:t>11/13/2014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6FF7EA2-20C2-4C1F-84C7-439D70FD36F8}" type="slidenum">
              <a:rPr lang="en-US" smtClean="0"/>
              <a:t>‹#›</a:t>
            </a:fld>
            <a:endParaRPr lang="en-US" dirty="0"/>
          </a:p>
        </p:txBody>
      </p:sp>
    </p:spTree>
    <p:extLst>
      <p:ext uri="{BB962C8B-B14F-4D97-AF65-F5344CB8AC3E}">
        <p14:creationId xmlns:p14="http://schemas.microsoft.com/office/powerpoint/2010/main" val="4140574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4FF764-DA7F-479F-B670-16F0EDC96962}" type="datetimeFigureOut">
              <a:rPr lang="en-US" smtClean="0"/>
              <a:t>11/13/2014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FF7EA2-20C2-4C1F-84C7-439D70FD36F8}" type="slidenum">
              <a:rPr lang="en-US" smtClean="0"/>
              <a:t>‹#›</a:t>
            </a:fld>
            <a:endParaRPr lang="en-US" dirty="0"/>
          </a:p>
        </p:txBody>
      </p:sp>
    </p:spTree>
    <p:extLst>
      <p:ext uri="{BB962C8B-B14F-4D97-AF65-F5344CB8AC3E}">
        <p14:creationId xmlns:p14="http://schemas.microsoft.com/office/powerpoint/2010/main" val="2019582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4FF764-DA7F-479F-B670-16F0EDC96962}" type="datetimeFigureOut">
              <a:rPr lang="en-US" smtClean="0"/>
              <a:t>11/13/2014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FF7EA2-20C2-4C1F-84C7-439D70FD36F8}" type="slidenum">
              <a:rPr lang="en-US" smtClean="0"/>
              <a:t>‹#›</a:t>
            </a:fld>
            <a:endParaRPr lang="en-US" dirty="0"/>
          </a:p>
        </p:txBody>
      </p:sp>
    </p:spTree>
    <p:extLst>
      <p:ext uri="{BB962C8B-B14F-4D97-AF65-F5344CB8AC3E}">
        <p14:creationId xmlns:p14="http://schemas.microsoft.com/office/powerpoint/2010/main" val="1547492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4FF764-DA7F-479F-B670-16F0EDC96962}" type="datetimeFigureOut">
              <a:rPr lang="en-US" smtClean="0"/>
              <a:t>11/13/2014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FF7EA2-20C2-4C1F-84C7-439D70FD36F8}" type="slidenum">
              <a:rPr lang="en-US" smtClean="0"/>
              <a:t>‹#›</a:t>
            </a:fld>
            <a:endParaRPr lang="en-US" dirty="0"/>
          </a:p>
        </p:txBody>
      </p:sp>
    </p:spTree>
    <p:extLst>
      <p:ext uri="{BB962C8B-B14F-4D97-AF65-F5344CB8AC3E}">
        <p14:creationId xmlns:p14="http://schemas.microsoft.com/office/powerpoint/2010/main" val="1355096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hyperlink" Target="http://www.huffingtonpost.com/signe-whitson/bullying_b_2188819.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www.raisesmartkid.com/6-to-10-years-old/5-articles/41-how-to-help-kids-do-well-in-school" TargetMode="External"/><Relationship Id="rId2" Type="http://schemas.openxmlformats.org/officeDocument/2006/relationships/hyperlink" Target="http://m.empoweringparents.com/10-ways-to-motivate-your-child-to-do-better-in-school.ph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www.ncyi.org/www" TargetMode="External"/><Relationship Id="rId3" Type="http://schemas.openxmlformats.org/officeDocument/2006/relationships/hyperlink" Target="http://www.bullying.co.uk/" TargetMode="External"/><Relationship Id="rId7" Type="http://schemas.openxmlformats.org/officeDocument/2006/relationships/hyperlink" Target="http://besmartbewell.com/bullying" TargetMode="External"/><Relationship Id="rId2" Type="http://schemas.openxmlformats.org/officeDocument/2006/relationships/hyperlink" Target="http://www.examiner.com/article/is-my-child-a-bully-take-this-15-question-quiz-and-find-out" TargetMode="External"/><Relationship Id="rId1" Type="http://schemas.openxmlformats.org/officeDocument/2006/relationships/slideLayout" Target="../slideLayouts/slideLayout2.xml"/><Relationship Id="rId6" Type="http://schemas.openxmlformats.org/officeDocument/2006/relationships/hyperlink" Target="http://www.tolerance.org/" TargetMode="External"/><Relationship Id="rId5" Type="http://schemas.openxmlformats.org/officeDocument/2006/relationships/hyperlink" Target="http://www.pacer.org/Bullying" TargetMode="External"/><Relationship Id="rId10" Type="http://schemas.openxmlformats.org/officeDocument/2006/relationships/hyperlink" Target="http://kids.usa.gov/teens/online-safety/index.shtml" TargetMode="External"/><Relationship Id="rId4" Type="http://schemas.openxmlformats.org/officeDocument/2006/relationships/hyperlink" Target="http://www.standupspeakout-endbullying.com/" TargetMode="External"/><Relationship Id="rId9" Type="http://schemas.openxmlformats.org/officeDocument/2006/relationships/hyperlink" Target="http://www.stopbullying.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3276601"/>
          </a:xfrm>
          <a:solidFill>
            <a:srgbClr val="FFFF00"/>
          </a:solidFill>
          <a:effectLst>
            <a:innerShdw blurRad="114300">
              <a:prstClr val="black"/>
            </a:innerShdw>
          </a:effectLst>
        </p:spPr>
        <p:txBody>
          <a:bodyPr>
            <a:normAutofit fontScale="90000"/>
          </a:bodyPr>
          <a:lstStyle/>
          <a:p>
            <a:r>
              <a:rPr lang="en-US" dirty="0" smtClean="0"/>
              <a:t>The Positive Parenting Toolbox</a:t>
            </a:r>
            <a:br>
              <a:rPr lang="en-US" dirty="0" smtClean="0"/>
            </a:br>
            <a:r>
              <a:rPr lang="en-US" dirty="0" smtClean="0"/>
              <a:t/>
            </a:r>
            <a:br>
              <a:rPr lang="en-US" dirty="0" smtClean="0"/>
            </a:br>
            <a:r>
              <a:rPr lang="en-US" dirty="0" smtClean="0"/>
              <a:t/>
            </a:r>
            <a:br>
              <a:rPr lang="en-US" dirty="0" smtClean="0"/>
            </a:br>
            <a:r>
              <a:rPr lang="en-US" sz="3600" dirty="0" smtClean="0"/>
              <a:t>“</a:t>
            </a:r>
            <a:r>
              <a:rPr lang="en-US" sz="3600" dirty="0" smtClean="0"/>
              <a:t>There’s no such thing as a bad person or a bad child, just a hurting one.”</a:t>
            </a:r>
            <a:br>
              <a:rPr lang="en-US" sz="3600" dirty="0" smtClean="0"/>
            </a:br>
            <a:endParaRPr lang="en-US" sz="3600" dirty="0"/>
          </a:p>
        </p:txBody>
      </p:sp>
      <p:sp>
        <p:nvSpPr>
          <p:cNvPr id="3" name="Subtitle 2"/>
          <p:cNvSpPr>
            <a:spLocks noGrp="1"/>
          </p:cNvSpPr>
          <p:nvPr>
            <p:ph type="subTitle"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lang="en-US" b="1" dirty="0" smtClean="0"/>
              <a:t>Family Friday Presentation</a:t>
            </a:r>
          </a:p>
          <a:p>
            <a:r>
              <a:rPr lang="en-US" b="1" dirty="0" smtClean="0"/>
              <a:t>Heather Griffin</a:t>
            </a:r>
          </a:p>
          <a:p>
            <a:r>
              <a:rPr lang="en-US" b="1" dirty="0" smtClean="0"/>
              <a:t>School </a:t>
            </a:r>
            <a:r>
              <a:rPr lang="en-US" b="1" dirty="0" smtClean="0"/>
              <a:t>Counselor</a:t>
            </a:r>
          </a:p>
          <a:p>
            <a:r>
              <a:rPr lang="en-US" b="1" dirty="0" smtClean="0"/>
              <a:t>hgriffin@sylvan.k12.ca.us</a:t>
            </a:r>
            <a:endParaRPr lang="en-US" b="1" dirty="0"/>
          </a:p>
        </p:txBody>
      </p:sp>
      <p:pic>
        <p:nvPicPr>
          <p:cNvPr id="1026" name="Picture 2" descr="C:\Users\hgriffin\AppData\Local\Microsoft\Windows\Temporary Internet Files\Content.IE5\1JVJVT6Q\MC90029783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76141" y="1219200"/>
            <a:ext cx="1427683" cy="10547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3607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362200" y="313372"/>
            <a:ext cx="5715000"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4800" b="1" i="0" u="sng" strike="noStrike" cap="none" normalizeH="0" baseline="0" dirty="0" smtClean="0">
                <a:ln>
                  <a:noFill/>
                </a:ln>
                <a:solidFill>
                  <a:schemeClr val="tx1"/>
                </a:solidFill>
                <a:effectLst/>
                <a:latin typeface="Berlin Sans FB Demi" pitchFamily="34" charset="0"/>
                <a:ea typeface="Calibri" pitchFamily="34" charset="0"/>
                <a:cs typeface="Andalus" pitchFamily="2" charset="-78"/>
              </a:rPr>
              <a:t>Tattling</a:t>
            </a:r>
            <a:r>
              <a:rPr kumimoji="0" lang="en-US" altLang="en-US" sz="4800" b="1" i="0" u="sng" strike="noStrike" cap="none" normalizeH="0" baseline="0" dirty="0" smtClean="0">
                <a:ln>
                  <a:noFill/>
                </a:ln>
                <a:solidFill>
                  <a:schemeClr val="tx1"/>
                </a:solidFill>
                <a:effectLst/>
                <a:latin typeface="Andalus" pitchFamily="2" charset="-78"/>
                <a:ea typeface="Calibri" pitchFamily="34" charset="0"/>
                <a:cs typeface="Andalus" pitchFamily="2" charset="-78"/>
              </a:rPr>
              <a:t> </a:t>
            </a:r>
            <a:r>
              <a:rPr kumimoji="0" lang="en-US" altLang="en-US" sz="1800" b="1" i="0" u="sng" strike="noStrike" cap="none" normalizeH="0" baseline="0" dirty="0" smtClean="0">
                <a:ln>
                  <a:noFill/>
                </a:ln>
                <a:solidFill>
                  <a:schemeClr val="tx1"/>
                </a:solidFill>
                <a:effectLst/>
                <a:latin typeface="Andalus" pitchFamily="2" charset="-78"/>
                <a:ea typeface="Calibri" pitchFamily="34" charset="0"/>
                <a:cs typeface="Andalus" pitchFamily="2" charset="-78"/>
              </a:rPr>
              <a:t>(if you answer no)</a:t>
            </a:r>
            <a:r>
              <a:rPr kumimoji="0" lang="en-US" altLang="en-US" sz="4800" b="1" i="0" u="sng" strike="noStrike" cap="none" normalizeH="0" baseline="0" dirty="0" smtClean="0">
                <a:ln>
                  <a:noFill/>
                </a:ln>
                <a:solidFill>
                  <a:schemeClr val="tx1"/>
                </a:solidFill>
                <a:effectLst/>
                <a:latin typeface="Andalus" pitchFamily="2" charset="-78"/>
                <a:ea typeface="Calibri" pitchFamily="34" charset="0"/>
                <a:cs typeface="Andalus" pitchFamily="2" charset="-78"/>
              </a:rPr>
              <a:t> </a:t>
            </a:r>
            <a:r>
              <a:rPr kumimoji="0" lang="en-US" altLang="en-US" sz="4800" b="1" i="0" u="sng" strike="noStrike" cap="none" normalizeH="0" baseline="0" dirty="0" smtClean="0">
                <a:ln>
                  <a:noFill/>
                </a:ln>
                <a:solidFill>
                  <a:schemeClr val="tx1"/>
                </a:solidFill>
                <a:effectLst/>
                <a:latin typeface="Berlin Sans FB Demi" pitchFamily="34" charset="0"/>
                <a:ea typeface="Calibri" pitchFamily="34" charset="0"/>
                <a:cs typeface="Andalus" pitchFamily="2" charset="-78"/>
              </a:rPr>
              <a:t>or</a:t>
            </a:r>
            <a:r>
              <a:rPr kumimoji="0" lang="en-US" altLang="en-US" sz="4800" b="1" i="0" u="sng" strike="noStrike" cap="none" normalizeH="0" baseline="0" dirty="0" smtClean="0">
                <a:ln>
                  <a:noFill/>
                </a:ln>
                <a:solidFill>
                  <a:schemeClr val="tx1"/>
                </a:solidFill>
                <a:effectLst/>
                <a:latin typeface="Andalus" pitchFamily="2" charset="-78"/>
                <a:ea typeface="Calibri" pitchFamily="34" charset="0"/>
                <a:cs typeface="Andalus" pitchFamily="2" charset="-78"/>
              </a:rPr>
              <a:t> </a:t>
            </a:r>
            <a:r>
              <a:rPr kumimoji="0" lang="en-US" altLang="en-US" sz="4800" b="1" i="0" u="sng" strike="noStrike" cap="none" normalizeH="0" baseline="0" dirty="0" smtClean="0">
                <a:ln>
                  <a:noFill/>
                </a:ln>
                <a:solidFill>
                  <a:schemeClr val="tx1"/>
                </a:solidFill>
                <a:effectLst/>
                <a:latin typeface="Berlin Sans FB Demi" pitchFamily="34" charset="0"/>
                <a:ea typeface="Calibri" pitchFamily="34" charset="0"/>
                <a:cs typeface="Andalus" pitchFamily="2" charset="-78"/>
              </a:rPr>
              <a:t>Reporting</a:t>
            </a:r>
            <a:r>
              <a:rPr kumimoji="0" lang="en-US" altLang="en-US" sz="4800" b="1" i="0" u="sng" strike="noStrike" cap="none" normalizeH="0" baseline="0" dirty="0" smtClean="0">
                <a:ln>
                  <a:noFill/>
                </a:ln>
                <a:solidFill>
                  <a:schemeClr val="tx1"/>
                </a:solidFill>
                <a:effectLst/>
                <a:latin typeface="Andalus" pitchFamily="2" charset="-78"/>
                <a:ea typeface="Calibri" pitchFamily="34" charset="0"/>
                <a:cs typeface="Andalus" pitchFamily="2" charset="-78"/>
              </a:rPr>
              <a:t> </a:t>
            </a:r>
            <a:r>
              <a:rPr kumimoji="0" lang="en-US" altLang="en-US" sz="1800" b="1" i="0" u="sng" strike="noStrike" cap="none" normalizeH="0" baseline="0" dirty="0" smtClean="0">
                <a:ln>
                  <a:noFill/>
                </a:ln>
                <a:solidFill>
                  <a:schemeClr val="tx1"/>
                </a:solidFill>
                <a:effectLst/>
                <a:latin typeface="Andalus" pitchFamily="2" charset="-78"/>
                <a:ea typeface="Calibri" pitchFamily="34" charset="0"/>
                <a:cs typeface="Andalus" pitchFamily="2" charset="-78"/>
              </a:rPr>
              <a:t>(if you answer yes).</a:t>
            </a:r>
            <a:endParaRPr kumimoji="0" lang="en-US" alt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4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Is someone in danger?</a:t>
            </a:r>
            <a:endParaRPr kumimoji="0" lang="en-US" alt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4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Do I </a:t>
            </a:r>
            <a:r>
              <a:rPr kumimoji="0" lang="en-US" altLang="en-US" sz="4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need</a:t>
            </a:r>
            <a:r>
              <a:rPr kumimoji="0" lang="en-US" altLang="en-US" sz="4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to tell the teacher?</a:t>
            </a:r>
            <a:endParaRPr kumimoji="0" lang="en-US" alt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4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Is the problem my business?</a:t>
            </a:r>
            <a:endParaRPr kumimoji="0" lang="en-US" alt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4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Am I trying to help?</a:t>
            </a:r>
            <a:endParaRPr kumimoji="0" lang="en-US" alt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5" name="Picture 1" descr="MC90044188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7062" y="609600"/>
            <a:ext cx="923925" cy="11334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685800" y="15906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81819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Books for </a:t>
            </a:r>
            <a:r>
              <a:rPr lang="en-US" dirty="0" smtClean="0"/>
              <a:t>Kids  </a:t>
            </a:r>
            <a:endParaRPr lang="en-US" dirty="0"/>
          </a:p>
        </p:txBody>
      </p:sp>
      <p:sp>
        <p:nvSpPr>
          <p:cNvPr id="3" name="Content Placeholder 2"/>
          <p:cNvSpPr>
            <a:spLocks noGrp="1"/>
          </p:cNvSpPr>
          <p:nvPr>
            <p:ph idx="1"/>
          </p:nvPr>
        </p:nvSpPr>
        <p:spPr/>
        <p:txBody>
          <a:bodyPr>
            <a:normAutofit fontScale="32500" lnSpcReduction="20000"/>
          </a:bodyPr>
          <a:lstStyle/>
          <a:p>
            <a:r>
              <a:rPr lang="en-US" sz="4900" u="sng" dirty="0"/>
              <a:t>Spaghetti in a Hot Dog Bun: Having the Courage to Be Who You </a:t>
            </a:r>
            <a:r>
              <a:rPr lang="en-US" sz="4900" u="sng" dirty="0" smtClean="0"/>
              <a:t>Are.</a:t>
            </a:r>
            <a:r>
              <a:rPr lang="en-US" sz="4900" dirty="0"/>
              <a:t> </a:t>
            </a:r>
            <a:r>
              <a:rPr lang="en-US" sz="4900" dirty="0"/>
              <a:t>B</a:t>
            </a:r>
            <a:r>
              <a:rPr lang="en-US" sz="4900" dirty="0" smtClean="0"/>
              <a:t>y </a:t>
            </a:r>
            <a:r>
              <a:rPr lang="en-US" sz="4900" dirty="0"/>
              <a:t>Maria </a:t>
            </a:r>
            <a:r>
              <a:rPr lang="en-US" sz="4900" dirty="0" smtClean="0"/>
              <a:t>Dismondy</a:t>
            </a:r>
            <a:r>
              <a:rPr lang="en-US" sz="4900" dirty="0"/>
              <a:t/>
            </a:r>
            <a:br>
              <a:rPr lang="en-US" sz="4900" dirty="0"/>
            </a:br>
            <a:endParaRPr lang="en-US" sz="4900" dirty="0"/>
          </a:p>
          <a:p>
            <a:r>
              <a:rPr lang="en-US" sz="4900" u="sng" dirty="0"/>
              <a:t>I Like Myself! </a:t>
            </a:r>
            <a:r>
              <a:rPr lang="en-US" sz="4900" dirty="0" smtClean="0"/>
              <a:t>B</a:t>
            </a:r>
            <a:r>
              <a:rPr lang="en-US" sz="4900" dirty="0" smtClean="0"/>
              <a:t>y </a:t>
            </a:r>
            <a:r>
              <a:rPr lang="en-US" sz="4900" dirty="0"/>
              <a:t>Karen </a:t>
            </a:r>
            <a:r>
              <a:rPr lang="en-US" sz="4900" dirty="0" smtClean="0"/>
              <a:t>Beaumont</a:t>
            </a:r>
            <a:r>
              <a:rPr lang="en-US" sz="4900" dirty="0"/>
              <a:t/>
            </a:r>
            <a:br>
              <a:rPr lang="en-US" sz="4900" dirty="0"/>
            </a:br>
            <a:endParaRPr lang="en-US" sz="4900" dirty="0"/>
          </a:p>
          <a:p>
            <a:r>
              <a:rPr lang="en-US" sz="4900" u="sng" dirty="0"/>
              <a:t>The Loveables in the Kingdom of </a:t>
            </a:r>
            <a:r>
              <a:rPr lang="en-US" sz="4900" u="sng" dirty="0" smtClean="0"/>
              <a:t>Self-Esteem. </a:t>
            </a:r>
            <a:r>
              <a:rPr lang="en-US" sz="4900" dirty="0"/>
              <a:t>B</a:t>
            </a:r>
            <a:r>
              <a:rPr lang="en-US" sz="4900" dirty="0" smtClean="0"/>
              <a:t>y </a:t>
            </a:r>
            <a:r>
              <a:rPr lang="en-US" sz="4900" dirty="0"/>
              <a:t>Diane </a:t>
            </a:r>
            <a:r>
              <a:rPr lang="en-US" sz="4900" dirty="0" smtClean="0"/>
              <a:t>Loomans</a:t>
            </a:r>
            <a:r>
              <a:rPr lang="en-US" sz="4900" dirty="0"/>
              <a:t/>
            </a:r>
            <a:br>
              <a:rPr lang="en-US" sz="4900" dirty="0"/>
            </a:br>
            <a:endParaRPr lang="en-US" sz="4900" dirty="0"/>
          </a:p>
          <a:p>
            <a:r>
              <a:rPr lang="en-US" sz="4900" u="sng" dirty="0"/>
              <a:t>A Smart Girl's Guide to Liking Herself, Even on the Bad </a:t>
            </a:r>
            <a:r>
              <a:rPr lang="en-US" sz="4900" u="sng" dirty="0" smtClean="0"/>
              <a:t>Days. </a:t>
            </a:r>
            <a:r>
              <a:rPr lang="en-US" sz="4900" dirty="0" smtClean="0"/>
              <a:t>(American </a:t>
            </a:r>
            <a:r>
              <a:rPr lang="en-US" sz="4900" dirty="0"/>
              <a:t>Girl) </a:t>
            </a:r>
            <a:r>
              <a:rPr lang="en-US" sz="4900" dirty="0" smtClean="0"/>
              <a:t>By </a:t>
            </a:r>
            <a:r>
              <a:rPr lang="en-US" sz="4900" dirty="0"/>
              <a:t>Laurie </a:t>
            </a:r>
            <a:r>
              <a:rPr lang="en-US" sz="4900" dirty="0" smtClean="0"/>
              <a:t>Zelinger</a:t>
            </a:r>
            <a:endParaRPr lang="en-US" sz="4900" dirty="0" smtClean="0"/>
          </a:p>
          <a:p>
            <a:pPr marL="0" indent="0">
              <a:buNone/>
            </a:pPr>
            <a:r>
              <a:rPr lang="en-US" sz="4900" dirty="0"/>
              <a:t> </a:t>
            </a:r>
            <a:endParaRPr lang="en-US" sz="4900" dirty="0" smtClean="0"/>
          </a:p>
          <a:p>
            <a:r>
              <a:rPr lang="en-US" sz="4900" u="sng" dirty="0" smtClean="0"/>
              <a:t>Have You Filled a Bucket Today? </a:t>
            </a:r>
            <a:r>
              <a:rPr lang="en-US" sz="4900" dirty="0" smtClean="0"/>
              <a:t>By Carol McCloud</a:t>
            </a:r>
          </a:p>
          <a:p>
            <a:endParaRPr lang="en-US" sz="4900" dirty="0"/>
          </a:p>
          <a:p>
            <a:r>
              <a:rPr lang="en-US" sz="4900" u="sng" dirty="0" smtClean="0"/>
              <a:t>There’s a Boy in the Girls’ Bathroom. </a:t>
            </a:r>
            <a:r>
              <a:rPr lang="en-US" sz="4900" dirty="0"/>
              <a:t>B</a:t>
            </a:r>
            <a:r>
              <a:rPr lang="en-US" sz="4900" dirty="0" smtClean="0"/>
              <a:t>y Louis </a:t>
            </a:r>
            <a:r>
              <a:rPr lang="en-US" sz="4900" dirty="0" smtClean="0"/>
              <a:t>Sachar</a:t>
            </a:r>
            <a:endParaRPr lang="en-US" sz="4900" dirty="0" smtClean="0"/>
          </a:p>
          <a:p>
            <a:endParaRPr lang="en-US" sz="4900" dirty="0"/>
          </a:p>
          <a:p>
            <a:r>
              <a:rPr lang="en-US" sz="4900" u="sng" dirty="0" smtClean="0"/>
              <a:t>The Invisible Boy.  </a:t>
            </a:r>
            <a:r>
              <a:rPr lang="en-US" sz="4900" dirty="0" smtClean="0"/>
              <a:t>By Trudy Ludwig</a:t>
            </a:r>
          </a:p>
          <a:p>
            <a:endParaRPr lang="en-US" sz="4900" dirty="0"/>
          </a:p>
          <a:p>
            <a:r>
              <a:rPr lang="en-US" sz="4900" u="sng" dirty="0" smtClean="0"/>
              <a:t>Stick Up for Yourself: Every Kid’s Guide to Personal Power &amp; Positive Self-Esteem. </a:t>
            </a:r>
            <a:r>
              <a:rPr lang="en-US" sz="4900" dirty="0" smtClean="0"/>
              <a:t>By </a:t>
            </a:r>
            <a:r>
              <a:rPr lang="en-US" sz="4900" dirty="0" smtClean="0"/>
              <a:t>Gershen</a:t>
            </a:r>
            <a:r>
              <a:rPr lang="en-US" sz="4900" dirty="0" smtClean="0"/>
              <a:t> Kaufman</a:t>
            </a:r>
            <a:endParaRPr lang="en-US" sz="4900" dirty="0" smtClean="0"/>
          </a:p>
          <a:p>
            <a:pPr marL="0" indent="0">
              <a:buNone/>
            </a:pPr>
            <a:endParaRPr lang="en-US" dirty="0"/>
          </a:p>
          <a:p>
            <a:endParaRPr lang="en-US" dirty="0"/>
          </a:p>
        </p:txBody>
      </p:sp>
      <p:pic>
        <p:nvPicPr>
          <p:cNvPr id="1026" name="Picture 2" descr="C:\Users\hgriffin\AppData\Local\Microsoft\Windows\Temporary Internet Files\Content.IE5\VCXYP4VC\MM900283665[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304800"/>
            <a:ext cx="828675" cy="857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9258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en-US" dirty="0" smtClean="0"/>
              <a:t>Books for </a:t>
            </a:r>
            <a:r>
              <a:rPr lang="en-US" dirty="0" smtClean="0"/>
              <a:t>Parenting  </a:t>
            </a:r>
            <a:endParaRPr lang="en-US" dirty="0"/>
          </a:p>
        </p:txBody>
      </p:sp>
      <p:sp>
        <p:nvSpPr>
          <p:cNvPr id="3" name="Rectangle 2"/>
          <p:cNvSpPr/>
          <p:nvPr/>
        </p:nvSpPr>
        <p:spPr>
          <a:xfrm>
            <a:off x="914400" y="2413338"/>
            <a:ext cx="7848600" cy="3693319"/>
          </a:xfrm>
          <a:prstGeom prst="rect">
            <a:avLst/>
          </a:prstGeom>
        </p:spPr>
        <p:txBody>
          <a:bodyPr wrap="square">
            <a:spAutoFit/>
          </a:bodyPr>
          <a:lstStyle/>
          <a:p>
            <a:r>
              <a:rPr lang="en-US" u="sng" dirty="0"/>
              <a:t>Building Resilience in Children and Teens: Giving Kids Roots and </a:t>
            </a:r>
            <a:r>
              <a:rPr lang="en-US" u="sng" dirty="0" smtClean="0"/>
              <a:t>Wings.</a:t>
            </a:r>
            <a:r>
              <a:rPr lang="en-US" dirty="0" smtClean="0"/>
              <a:t> </a:t>
            </a:r>
            <a:r>
              <a:rPr lang="en-US" dirty="0"/>
              <a:t>B</a:t>
            </a:r>
            <a:r>
              <a:rPr lang="en-US" dirty="0" smtClean="0"/>
              <a:t>y </a:t>
            </a:r>
            <a:r>
              <a:rPr lang="en-US" dirty="0"/>
              <a:t>Kenneth </a:t>
            </a:r>
            <a:r>
              <a:rPr lang="en-US" dirty="0" smtClean="0"/>
              <a:t>Ginsburg</a:t>
            </a:r>
            <a:endParaRPr lang="en-US" dirty="0"/>
          </a:p>
          <a:p>
            <a:endParaRPr lang="en-US" dirty="0"/>
          </a:p>
          <a:p>
            <a:r>
              <a:rPr lang="en-US" u="sng" dirty="0"/>
              <a:t>Bullied What Every Parent, Teacher and Kid Needs to Know About Ending the Cycle of </a:t>
            </a:r>
            <a:r>
              <a:rPr lang="en-US" u="sng" dirty="0" smtClean="0"/>
              <a:t>Fear.</a:t>
            </a:r>
            <a:r>
              <a:rPr lang="en-US" dirty="0" smtClean="0"/>
              <a:t> </a:t>
            </a:r>
            <a:r>
              <a:rPr lang="en-US" dirty="0"/>
              <a:t>B</a:t>
            </a:r>
            <a:r>
              <a:rPr lang="en-US" dirty="0" smtClean="0"/>
              <a:t>y </a:t>
            </a:r>
            <a:r>
              <a:rPr lang="en-US" dirty="0"/>
              <a:t>Carrie </a:t>
            </a:r>
            <a:r>
              <a:rPr lang="en-US" dirty="0" smtClean="0"/>
              <a:t>Goldman</a:t>
            </a:r>
          </a:p>
          <a:p>
            <a:endParaRPr lang="en-US" dirty="0"/>
          </a:p>
          <a:p>
            <a:r>
              <a:rPr lang="en-US" u="sng" dirty="0" smtClean="0"/>
              <a:t>There’s Got to Be a Better Way. Discipline that works for Parents and </a:t>
            </a:r>
            <a:r>
              <a:rPr lang="en-US" u="sng" dirty="0" smtClean="0"/>
              <a:t>Teachers. </a:t>
            </a:r>
            <a:r>
              <a:rPr lang="en-US" dirty="0"/>
              <a:t>B</a:t>
            </a:r>
            <a:r>
              <a:rPr lang="en-US" dirty="0" smtClean="0"/>
              <a:t>y </a:t>
            </a:r>
            <a:r>
              <a:rPr lang="en-US" dirty="0" smtClean="0"/>
              <a:t>Becky </a:t>
            </a:r>
            <a:r>
              <a:rPr lang="en-US" dirty="0" smtClean="0"/>
              <a:t>Bailey</a:t>
            </a:r>
          </a:p>
          <a:p>
            <a:endParaRPr lang="en-US" dirty="0"/>
          </a:p>
          <a:p>
            <a:r>
              <a:rPr lang="en-US" u="sng" dirty="0" smtClean="0"/>
              <a:t>The A to Z Guide to Raising Happy, Confident Kids. </a:t>
            </a:r>
            <a:r>
              <a:rPr lang="en-US" dirty="0" smtClean="0"/>
              <a:t>By </a:t>
            </a:r>
            <a:r>
              <a:rPr lang="en-US" dirty="0" smtClean="0"/>
              <a:t>Jenn</a:t>
            </a:r>
            <a:r>
              <a:rPr lang="en-US" dirty="0" smtClean="0"/>
              <a:t> Berman</a:t>
            </a:r>
          </a:p>
          <a:p>
            <a:endParaRPr lang="en-US" dirty="0"/>
          </a:p>
          <a:p>
            <a:r>
              <a:rPr lang="en-US" u="sng" dirty="0" smtClean="0"/>
              <a:t>Positive Discipline A-Z, 1001 Solutions to Everyday Parenting Problems. </a:t>
            </a:r>
            <a:r>
              <a:rPr lang="en-US" dirty="0" smtClean="0"/>
              <a:t>By Jane Nelson, Lynn Lott, and H. Stephen Glenn</a:t>
            </a:r>
            <a:endParaRPr lang="en-US" dirty="0"/>
          </a:p>
        </p:txBody>
      </p:sp>
      <p:pic>
        <p:nvPicPr>
          <p:cNvPr id="2050" name="Picture 2" descr="C:\Users\hgriffin\AppData\Local\Microsoft\Windows\Temporary Internet Files\Content.IE5\9KI7KBE2\MC9003701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8800" y="228600"/>
            <a:ext cx="1334619" cy="140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0231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en-US" dirty="0" smtClean="0"/>
              <a:t>Am I practicing Positive Parenting?</a:t>
            </a:r>
            <a:endParaRPr lang="en-US" dirty="0"/>
          </a:p>
        </p:txBody>
      </p:sp>
      <p:sp>
        <p:nvSpPr>
          <p:cNvPr id="3" name="Content Placeholder 2"/>
          <p:cNvSpPr>
            <a:spLocks noGrp="1"/>
          </p:cNvSpPr>
          <p:nvPr>
            <p:ph idx="1"/>
          </p:nvPr>
        </p:nvSpPr>
        <p:spPr>
          <a:xfrm>
            <a:off x="457200" y="1676400"/>
            <a:ext cx="8229600" cy="4525963"/>
          </a:xfrm>
        </p:spPr>
        <p:txBody>
          <a:bodyPr/>
          <a:lstStyle/>
          <a:p>
            <a:r>
              <a:rPr lang="en-US" dirty="0"/>
              <a:t>D</a:t>
            </a:r>
            <a:r>
              <a:rPr lang="en-US" dirty="0" smtClean="0"/>
              <a:t>o I promote and foster self-esteem?</a:t>
            </a:r>
          </a:p>
          <a:p>
            <a:r>
              <a:rPr lang="en-US" dirty="0" smtClean="0"/>
              <a:t>Have I taught or modeled ways to deal with conflict/bullying?</a:t>
            </a:r>
          </a:p>
          <a:p>
            <a:r>
              <a:rPr lang="en-US" dirty="0" smtClean="0"/>
              <a:t>Can my child talk to me about anything? </a:t>
            </a:r>
            <a:r>
              <a:rPr lang="en-US" dirty="0"/>
              <a:t>D</a:t>
            </a:r>
            <a:r>
              <a:rPr lang="en-US" dirty="0" smtClean="0"/>
              <a:t>o I listen </a:t>
            </a:r>
            <a:r>
              <a:rPr lang="en-US" dirty="0" smtClean="0"/>
              <a:t>attentively?</a:t>
            </a:r>
            <a:endParaRPr lang="en-US" dirty="0" smtClean="0"/>
          </a:p>
          <a:p>
            <a:r>
              <a:rPr lang="en-US" dirty="0" smtClean="0"/>
              <a:t>Do I focus on the positive and </a:t>
            </a:r>
            <a:r>
              <a:rPr lang="en-US" dirty="0"/>
              <a:t> </a:t>
            </a:r>
            <a:r>
              <a:rPr lang="en-US" dirty="0" smtClean="0"/>
              <a:t>                 reward positive behavior?</a:t>
            </a:r>
            <a:endParaRPr lang="en-US" dirty="0"/>
          </a:p>
        </p:txBody>
      </p:sp>
      <p:pic>
        <p:nvPicPr>
          <p:cNvPr id="2050" name="Picture 2" descr="C:\Users\hgriffin\AppData\Local\Microsoft\Windows\Temporary Internet Files\Content.IE5\9KI7KBE2\MC90036176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4419600"/>
            <a:ext cx="1829714" cy="1633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8519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a:t>S</a:t>
            </a:r>
            <a:r>
              <a:rPr lang="en-US" dirty="0" smtClean="0"/>
              <a:t>upport</a:t>
            </a:r>
            <a:endParaRPr lang="en-US" dirty="0"/>
          </a:p>
        </p:txBody>
      </p:sp>
      <p:sp>
        <p:nvSpPr>
          <p:cNvPr id="3" name="Content Placeholder 2"/>
          <p:cNvSpPr>
            <a:spLocks noGrp="1"/>
          </p:cNvSpPr>
          <p:nvPr>
            <p:ph idx="1"/>
          </p:nvPr>
        </p:nvSpPr>
        <p:spPr/>
        <p:txBody>
          <a:bodyPr>
            <a:normAutofit fontScale="70000" lnSpcReduction="20000"/>
          </a:bodyPr>
          <a:lstStyle/>
          <a:p>
            <a:pPr algn="ctr"/>
            <a:r>
              <a:rPr lang="en-US" dirty="0"/>
              <a:t>Understand that kids need to buy into the value of doing well. Think about it in terms of your own life—even as an adult, you may know it’s best to eat right, but actually following through is another story! </a:t>
            </a:r>
            <a:r>
              <a:rPr lang="en-US" u="sng" dirty="0"/>
              <a:t>Y</a:t>
            </a:r>
            <a:r>
              <a:rPr lang="en-US" u="sng" dirty="0" smtClean="0"/>
              <a:t>our </a:t>
            </a:r>
            <a:r>
              <a:rPr lang="en-US" u="sng" dirty="0"/>
              <a:t>child must own the importance of doing </a:t>
            </a:r>
            <a:r>
              <a:rPr lang="en-US" u="sng" dirty="0" smtClean="0"/>
              <a:t>well</a:t>
            </a:r>
            <a:r>
              <a:rPr lang="en-US" i="1" dirty="0" smtClean="0"/>
              <a:t>.</a:t>
            </a:r>
            <a:r>
              <a:rPr lang="en-US" dirty="0"/>
              <a:t> </a:t>
            </a:r>
            <a:endParaRPr lang="en-US" dirty="0" smtClean="0"/>
          </a:p>
          <a:p>
            <a:pPr marL="0" indent="0">
              <a:buNone/>
            </a:pPr>
            <a:endParaRPr lang="en-US" dirty="0"/>
          </a:p>
          <a:p>
            <a:r>
              <a:rPr lang="en-US" dirty="0" smtClean="0"/>
              <a:t>Build your feelings vocabulary.</a:t>
            </a:r>
          </a:p>
          <a:p>
            <a:r>
              <a:rPr lang="en-US" dirty="0" smtClean="0"/>
              <a:t>Dig deep. Ask specific questions.</a:t>
            </a:r>
          </a:p>
          <a:p>
            <a:r>
              <a:rPr lang="en-US" dirty="0" smtClean="0"/>
              <a:t>Don’t be quick to judge or fix.               </a:t>
            </a:r>
          </a:p>
          <a:p>
            <a:r>
              <a:rPr lang="en-US" dirty="0" smtClean="0"/>
              <a:t>Listen. Be attentive. No distractions.</a:t>
            </a:r>
          </a:p>
          <a:p>
            <a:r>
              <a:rPr lang="en-US" dirty="0" smtClean="0"/>
              <a:t>Notice even the small improvements.</a:t>
            </a:r>
          </a:p>
          <a:p>
            <a:r>
              <a:rPr lang="en-US" dirty="0" smtClean="0"/>
              <a:t>Display your child’s accomplishments.</a:t>
            </a:r>
          </a:p>
          <a:p>
            <a:r>
              <a:rPr lang="en-US" dirty="0" smtClean="0"/>
              <a:t>PRAISE! PRAISE! PRAISE!</a:t>
            </a:r>
          </a:p>
          <a:p>
            <a:r>
              <a:rPr lang="en-US" dirty="0" smtClean="0"/>
              <a:t>Offer Positive incentives.</a:t>
            </a:r>
            <a:endParaRPr lang="en-US" dirty="0"/>
          </a:p>
        </p:txBody>
      </p:sp>
      <p:pic>
        <p:nvPicPr>
          <p:cNvPr id="3074" name="Picture 2" descr="C:\Users\hgriffin\AppData\Local\Microsoft\Windows\Temporary Internet Files\Content.IE5\1JVJVT6Q\MP90042216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324600" y="3657600"/>
            <a:ext cx="167640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8209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en-US" dirty="0" smtClean="0"/>
              <a:t>Rude vs. Mean vs. Bullying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hlinkClick r:id="rId2"/>
              </a:rPr>
              <a:t>http://www.huffingtonpost.com/signe-whitson/bullying_b_2188819.html</a:t>
            </a:r>
            <a:r>
              <a:rPr lang="en-US" dirty="0" smtClean="0"/>
              <a:t>            </a:t>
            </a:r>
          </a:p>
          <a:p>
            <a:pPr marL="0" indent="0" algn="ctr">
              <a:buNone/>
            </a:pPr>
            <a:endParaRPr lang="en-US" dirty="0" smtClean="0"/>
          </a:p>
          <a:p>
            <a:pPr marL="0" indent="0" algn="ctr">
              <a:buNone/>
            </a:pPr>
            <a:r>
              <a:rPr lang="en-US" dirty="0" smtClean="0"/>
              <a:t>Anti-bullying Tips for Parents:</a:t>
            </a:r>
          </a:p>
          <a:p>
            <a:pPr marL="0" indent="0" algn="ctr">
              <a:buNone/>
            </a:pPr>
            <a:endParaRPr lang="en-US" dirty="0" smtClean="0"/>
          </a:p>
          <a:p>
            <a:pPr marL="0" indent="0">
              <a:buNone/>
            </a:pPr>
            <a:r>
              <a:rPr lang="en-US" dirty="0" smtClean="0"/>
              <a:t>1) Make sure your children know how to identify bullying.</a:t>
            </a:r>
          </a:p>
          <a:p>
            <a:pPr marL="0" indent="0">
              <a:buNone/>
            </a:pPr>
            <a:r>
              <a:rPr lang="en-US" dirty="0"/>
              <a:t>2</a:t>
            </a:r>
            <a:r>
              <a:rPr lang="en-US" dirty="0" smtClean="0"/>
              <a:t>) Model how to treat others with respect and compassion.</a:t>
            </a:r>
          </a:p>
          <a:p>
            <a:pPr marL="0" indent="0">
              <a:buNone/>
            </a:pPr>
            <a:r>
              <a:rPr lang="en-US" dirty="0"/>
              <a:t>3</a:t>
            </a:r>
            <a:r>
              <a:rPr lang="en-US" dirty="0" smtClean="0"/>
              <a:t>) Help them develop a sense of self.</a:t>
            </a:r>
          </a:p>
          <a:p>
            <a:pPr marL="0" indent="0">
              <a:buNone/>
            </a:pPr>
            <a:r>
              <a:rPr lang="en-US" dirty="0"/>
              <a:t>4</a:t>
            </a:r>
            <a:r>
              <a:rPr lang="en-US" dirty="0" smtClean="0"/>
              <a:t>) Encourage your children to explore activities that make them feel good about themselves.</a:t>
            </a:r>
          </a:p>
          <a:p>
            <a:pPr marL="0" indent="0">
              <a:buNone/>
            </a:pPr>
            <a:r>
              <a:rPr lang="en-US" dirty="0"/>
              <a:t>5</a:t>
            </a:r>
            <a:r>
              <a:rPr lang="en-US" dirty="0" smtClean="0"/>
              <a:t>) Keep the lines of communication open.</a:t>
            </a:r>
          </a:p>
          <a:p>
            <a:pPr marL="0" indent="0">
              <a:buNone/>
            </a:pPr>
            <a:r>
              <a:rPr lang="en-US" dirty="0"/>
              <a:t>6</a:t>
            </a:r>
            <a:r>
              <a:rPr lang="en-US" dirty="0" smtClean="0"/>
              <a:t>) Encourage courageous behavior.</a:t>
            </a:r>
          </a:p>
          <a:p>
            <a:pPr marL="0" indent="0">
              <a:buNone/>
            </a:pPr>
            <a:endParaRPr lang="en-US" dirty="0" smtClean="0"/>
          </a:p>
          <a:p>
            <a:pPr marL="0" indent="0">
              <a:buNone/>
            </a:pPr>
            <a:endParaRPr lang="en-US" dirty="0"/>
          </a:p>
        </p:txBody>
      </p:sp>
      <p:pic>
        <p:nvPicPr>
          <p:cNvPr id="2050" name="Picture 2" descr="C:\Users\hgriffin\AppData\Local\Microsoft\Windows\Temporary Internet Files\Content.IE5\9JJ14NQS\MC90008900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3200" y="5029200"/>
            <a:ext cx="1795882"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4356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Bullying </a:t>
            </a:r>
            <a:r>
              <a:rPr lang="en-US" dirty="0" smtClean="0"/>
              <a:t>Prevention for Kids</a:t>
            </a:r>
            <a:endParaRPr lang="en-US" dirty="0"/>
          </a:p>
        </p:txBody>
      </p:sp>
      <p:sp>
        <p:nvSpPr>
          <p:cNvPr id="3" name="Content Placeholder 2"/>
          <p:cNvSpPr>
            <a:spLocks noGrp="1"/>
          </p:cNvSpPr>
          <p:nvPr>
            <p:ph idx="1"/>
          </p:nvPr>
        </p:nvSpPr>
        <p:spPr/>
        <p:txBody>
          <a:bodyPr>
            <a:normAutofit fontScale="92500" lnSpcReduction="10000"/>
          </a:bodyPr>
          <a:lstStyle/>
          <a:p>
            <a:pPr algn="ctr"/>
            <a:r>
              <a:rPr lang="en-US" b="1" dirty="0" smtClean="0"/>
              <a:t>SAFE</a:t>
            </a:r>
            <a:r>
              <a:rPr lang="en-US" dirty="0" smtClean="0"/>
              <a:t> technique</a:t>
            </a:r>
          </a:p>
          <a:p>
            <a:pPr marL="0" indent="0">
              <a:buNone/>
            </a:pPr>
            <a:r>
              <a:rPr lang="en-US" sz="6000" b="1" dirty="0" smtClean="0"/>
              <a:t>S</a:t>
            </a:r>
            <a:r>
              <a:rPr lang="en-US" dirty="0" smtClean="0"/>
              <a:t>ay what you feel             </a:t>
            </a:r>
          </a:p>
          <a:p>
            <a:pPr marL="0" indent="0">
              <a:buNone/>
            </a:pPr>
            <a:r>
              <a:rPr lang="en-US" sz="6000" b="1" dirty="0" smtClean="0"/>
              <a:t>A</a:t>
            </a:r>
            <a:r>
              <a:rPr lang="en-US" dirty="0" smtClean="0"/>
              <a:t>sk for help</a:t>
            </a:r>
          </a:p>
          <a:p>
            <a:pPr marL="0" indent="0">
              <a:buNone/>
            </a:pPr>
            <a:r>
              <a:rPr lang="en-US" sz="6000" b="1" dirty="0" smtClean="0"/>
              <a:t>F</a:t>
            </a:r>
            <a:r>
              <a:rPr lang="en-US" dirty="0" smtClean="0"/>
              <a:t>ind a friend</a:t>
            </a:r>
          </a:p>
          <a:p>
            <a:pPr marL="0" indent="0">
              <a:buNone/>
            </a:pPr>
            <a:r>
              <a:rPr lang="en-US" sz="6000" b="1" dirty="0" smtClean="0"/>
              <a:t>E</a:t>
            </a:r>
            <a:r>
              <a:rPr lang="en-US" dirty="0" smtClean="0"/>
              <a:t>xit the area</a:t>
            </a:r>
            <a:endParaRPr lang="en-US" dirty="0"/>
          </a:p>
        </p:txBody>
      </p:sp>
      <p:pic>
        <p:nvPicPr>
          <p:cNvPr id="1026" name="Picture 2" descr="C:\Users\hgriffin\AppData\Local\Microsoft\Windows\Temporary Internet Files\Content.IE5\1JVJVT6Q\MC90044570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22799" y="2667000"/>
            <a:ext cx="2407061"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9051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9144000" cy="1020762"/>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dirty="0" smtClean="0"/>
              <a:t>    </a:t>
            </a:r>
            <a:br>
              <a:rPr lang="en-US" dirty="0" smtClean="0"/>
            </a:br>
            <a:r>
              <a:rPr lang="en-US" dirty="0"/>
              <a:t/>
            </a:r>
            <a:br>
              <a:rPr lang="en-US" dirty="0"/>
            </a:br>
            <a:r>
              <a:rPr lang="en-US" dirty="0" smtClean="0"/>
              <a:t> Wheel of Choice</a:t>
            </a:r>
            <a:br>
              <a:rPr lang="en-US" dirty="0" smtClean="0"/>
            </a:br>
            <a:r>
              <a:rPr lang="en-US" dirty="0"/>
              <a:t/>
            </a:r>
            <a:br>
              <a:rPr lang="en-US" dirty="0"/>
            </a:br>
            <a:r>
              <a:rPr lang="en-US" dirty="0" smtClean="0"/>
              <a:t>     I   I I f</a:t>
            </a:r>
            <a:br>
              <a:rPr lang="en-US" dirty="0" smtClean="0"/>
            </a:br>
            <a:r>
              <a:rPr lang="en-US" dirty="0" smtClean="0"/>
              <a:t> </a:t>
            </a:r>
            <a:endParaRPr lang="en-US" dirty="0"/>
          </a:p>
        </p:txBody>
      </p:sp>
      <p:pic>
        <p:nvPicPr>
          <p:cNvPr id="4099" name="Picture 3" descr="C:\Users\hgriffin\Downloads\photo (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9200" y="838200"/>
            <a:ext cx="4362450" cy="589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2495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en-US" dirty="0" smtClean="0"/>
              <a:t>Positive </a:t>
            </a:r>
            <a:r>
              <a:rPr lang="en-US" dirty="0" smtClean="0"/>
              <a:t>Rewards/ Recognition</a:t>
            </a:r>
            <a:endParaRPr lang="en-US" dirty="0"/>
          </a:p>
        </p:txBody>
      </p:sp>
      <p:sp>
        <p:nvSpPr>
          <p:cNvPr id="3" name="Content Placeholder 2"/>
          <p:cNvSpPr>
            <a:spLocks noGrp="1"/>
          </p:cNvSpPr>
          <p:nvPr>
            <p:ph sz="half" idx="2"/>
          </p:nvPr>
        </p:nvSpPr>
        <p:spPr/>
        <p:txBody>
          <a:bodyPr>
            <a:normAutofit fontScale="62500" lnSpcReduction="20000"/>
          </a:bodyPr>
          <a:lstStyle/>
          <a:p>
            <a:r>
              <a:rPr lang="en-US" dirty="0" smtClean="0"/>
              <a:t>Stay up 15 minutes later</a:t>
            </a:r>
          </a:p>
          <a:p>
            <a:r>
              <a:rPr lang="en-US" dirty="0" smtClean="0"/>
              <a:t>Pizza for dinner</a:t>
            </a:r>
          </a:p>
          <a:p>
            <a:r>
              <a:rPr lang="en-US" dirty="0" smtClean="0"/>
              <a:t>Doesn’t have to make the bed</a:t>
            </a:r>
          </a:p>
          <a:p>
            <a:r>
              <a:rPr lang="en-US" dirty="0" smtClean="0"/>
              <a:t>Play a game with parent</a:t>
            </a:r>
          </a:p>
          <a:p>
            <a:r>
              <a:rPr lang="en-US" dirty="0" smtClean="0"/>
              <a:t>Have a sleepover</a:t>
            </a:r>
          </a:p>
          <a:p>
            <a:r>
              <a:rPr lang="en-US" dirty="0" smtClean="0"/>
              <a:t>Doesn’t have to eat vegetables for 1 meal</a:t>
            </a:r>
          </a:p>
          <a:p>
            <a:r>
              <a:rPr lang="en-US" dirty="0" smtClean="0"/>
              <a:t>Watch 30 minutes more TV/play video games</a:t>
            </a:r>
          </a:p>
          <a:p>
            <a:r>
              <a:rPr lang="en-US" dirty="0" smtClean="0"/>
              <a:t>Go to the park</a:t>
            </a:r>
          </a:p>
          <a:p>
            <a:r>
              <a:rPr lang="en-US" dirty="0" smtClean="0"/>
              <a:t>Go to the movies</a:t>
            </a:r>
          </a:p>
          <a:p>
            <a:r>
              <a:rPr lang="en-US" dirty="0" smtClean="0"/>
              <a:t>Decide what is for dinner</a:t>
            </a:r>
          </a:p>
          <a:p>
            <a:r>
              <a:rPr lang="en-US" dirty="0" smtClean="0"/>
              <a:t>Choose music for a car trip</a:t>
            </a:r>
          </a:p>
          <a:p>
            <a:r>
              <a:rPr lang="en-US" dirty="0" smtClean="0"/>
              <a:t>Play outside for an extra 30 minutes</a:t>
            </a:r>
          </a:p>
          <a:p>
            <a:r>
              <a:rPr lang="en-US" dirty="0" smtClean="0"/>
              <a:t>Be given extra allowance money</a:t>
            </a:r>
          </a:p>
          <a:p>
            <a:r>
              <a:rPr lang="en-US" dirty="0" smtClean="0"/>
              <a:t>Play Karaoke or dance and sing together</a:t>
            </a:r>
          </a:p>
          <a:p>
            <a:r>
              <a:rPr lang="en-US" dirty="0" smtClean="0"/>
              <a:t>Have a special snack at lunch</a:t>
            </a:r>
          </a:p>
          <a:p>
            <a:r>
              <a:rPr lang="en-US" dirty="0" smtClean="0"/>
              <a:t>Choose a book to read together</a:t>
            </a:r>
          </a:p>
        </p:txBody>
      </p:sp>
      <p:sp>
        <p:nvSpPr>
          <p:cNvPr id="6" name="Content Placeholder 5"/>
          <p:cNvSpPr>
            <a:spLocks noGrp="1"/>
          </p:cNvSpPr>
          <p:nvPr>
            <p:ph sz="quarter" idx="4"/>
          </p:nvPr>
        </p:nvSpPr>
        <p:spPr/>
        <p:txBody>
          <a:bodyPr>
            <a:normAutofit fontScale="62500" lnSpcReduction="20000"/>
          </a:bodyPr>
          <a:lstStyle/>
          <a:p>
            <a:r>
              <a:rPr lang="en-US" dirty="0" smtClean="0"/>
              <a:t>Go to the </a:t>
            </a:r>
            <a:r>
              <a:rPr lang="en-US" dirty="0" smtClean="0"/>
              <a:t>library or a bookstore</a:t>
            </a:r>
            <a:endParaRPr lang="en-US" dirty="0" smtClean="0"/>
          </a:p>
          <a:p>
            <a:r>
              <a:rPr lang="en-US" dirty="0" smtClean="0"/>
              <a:t>Earn extra computer time</a:t>
            </a:r>
          </a:p>
          <a:p>
            <a:r>
              <a:rPr lang="en-US" dirty="0" smtClean="0"/>
              <a:t>Bake cookies together</a:t>
            </a:r>
          </a:p>
          <a:p>
            <a:r>
              <a:rPr lang="en-US" dirty="0" smtClean="0"/>
              <a:t>Go to the Dollar Store</a:t>
            </a:r>
            <a:endParaRPr lang="en-US" dirty="0" smtClean="0"/>
          </a:p>
          <a:p>
            <a:r>
              <a:rPr lang="en-US" dirty="0" smtClean="0"/>
              <a:t>Invite a friend or relative over for dinner</a:t>
            </a:r>
          </a:p>
          <a:p>
            <a:r>
              <a:rPr lang="en-US" dirty="0" smtClean="0"/>
              <a:t>Parent will volunteer at school</a:t>
            </a:r>
          </a:p>
          <a:p>
            <a:r>
              <a:rPr lang="en-US" dirty="0" smtClean="0"/>
              <a:t>Donate to a charity of their choice</a:t>
            </a:r>
          </a:p>
          <a:p>
            <a:r>
              <a:rPr lang="en-US" dirty="0" smtClean="0"/>
              <a:t>Earn a “mystery” gift </a:t>
            </a:r>
            <a:endParaRPr lang="en-US" dirty="0"/>
          </a:p>
          <a:p>
            <a:r>
              <a:rPr lang="en-US" dirty="0" smtClean="0"/>
              <a:t>Use a “celebrate plate” at mealtime</a:t>
            </a:r>
            <a:endParaRPr lang="en-US" dirty="0" smtClean="0"/>
          </a:p>
          <a:p>
            <a:r>
              <a:rPr lang="en-US" dirty="0" smtClean="0"/>
              <a:t>Earn a 5 minute “chat</a:t>
            </a:r>
            <a:r>
              <a:rPr lang="en-US" dirty="0" smtClean="0"/>
              <a:t>” with no distractions</a:t>
            </a:r>
            <a:endParaRPr lang="en-US" dirty="0" smtClean="0"/>
          </a:p>
          <a:p>
            <a:r>
              <a:rPr lang="en-US" dirty="0" smtClean="0"/>
              <a:t>Receive a note of recognition</a:t>
            </a:r>
          </a:p>
          <a:p>
            <a:r>
              <a:rPr lang="en-US" dirty="0" smtClean="0"/>
              <a:t>Verbal praise</a:t>
            </a:r>
          </a:p>
          <a:p>
            <a:r>
              <a:rPr lang="en-US" dirty="0" smtClean="0"/>
              <a:t>Take the dog on a walk</a:t>
            </a:r>
          </a:p>
          <a:p>
            <a:r>
              <a:rPr lang="en-US" dirty="0" smtClean="0"/>
              <a:t>Use sidewalk chalk and create a masterpiece together outside</a:t>
            </a:r>
          </a:p>
          <a:p>
            <a:r>
              <a:rPr lang="en-US" dirty="0" smtClean="0"/>
              <a:t>Choose a sport to play together</a:t>
            </a:r>
          </a:p>
          <a:p>
            <a:r>
              <a:rPr lang="en-US" dirty="0" smtClean="0"/>
              <a:t>Choose an art project</a:t>
            </a:r>
          </a:p>
          <a:p>
            <a:endParaRPr lang="en-US" dirty="0" smtClean="0"/>
          </a:p>
          <a:p>
            <a:endParaRPr lang="en-US" dirty="0"/>
          </a:p>
        </p:txBody>
      </p:sp>
      <p:pic>
        <p:nvPicPr>
          <p:cNvPr id="3074" name="Picture 2" descr="C:\Users\hgriffin\AppData\Local\Microsoft\Windows\Temporary Internet Files\Content.IE5\1JVJVT6Q\MC90044512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6200" y="838200"/>
            <a:ext cx="761695" cy="173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0408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Resources- online articles</a:t>
            </a:r>
            <a:endParaRPr lang="en-US" dirty="0"/>
          </a:p>
        </p:txBody>
      </p:sp>
      <p:sp>
        <p:nvSpPr>
          <p:cNvPr id="8" name="Content Placeholder 7"/>
          <p:cNvSpPr>
            <a:spLocks noGrp="1"/>
          </p:cNvSpPr>
          <p:nvPr>
            <p:ph idx="1"/>
          </p:nvPr>
        </p:nvSpPr>
        <p:spPr/>
        <p:txBody>
          <a:bodyPr/>
          <a:lstStyle/>
          <a:p>
            <a:r>
              <a:rPr lang="en-US" dirty="0">
                <a:hlinkClick r:id="rId2"/>
              </a:rPr>
              <a:t>http://</a:t>
            </a:r>
            <a:r>
              <a:rPr lang="en-US" dirty="0" smtClean="0">
                <a:hlinkClick r:id="rId2"/>
              </a:rPr>
              <a:t>m.empoweringparents.com/10-ways-to-motivate-your-child-to-do-better-in-school.php</a:t>
            </a:r>
            <a:endParaRPr lang="en-US" dirty="0" smtClean="0"/>
          </a:p>
          <a:p>
            <a:pPr marL="0" indent="0">
              <a:buNone/>
            </a:pPr>
            <a:endParaRPr lang="en-US" dirty="0" smtClean="0"/>
          </a:p>
          <a:p>
            <a:r>
              <a:rPr lang="en-US" dirty="0">
                <a:hlinkClick r:id="rId3"/>
              </a:rPr>
              <a:t>http://</a:t>
            </a:r>
            <a:r>
              <a:rPr lang="en-US" dirty="0" smtClean="0">
                <a:hlinkClick r:id="rId3"/>
              </a:rPr>
              <a:t>www.raisesmartkid.com/6-to-10-years-old/5-articles/41-how-to-help-kids-do-well-in-school</a:t>
            </a:r>
            <a:endParaRPr lang="en-US" dirty="0" smtClean="0"/>
          </a:p>
          <a:p>
            <a:endParaRPr lang="en-US" dirty="0"/>
          </a:p>
        </p:txBody>
      </p:sp>
    </p:spTree>
    <p:extLst>
      <p:ext uri="{BB962C8B-B14F-4D97-AF65-F5344CB8AC3E}">
        <p14:creationId xmlns:p14="http://schemas.microsoft.com/office/powerpoint/2010/main" val="2820815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Useful </a:t>
            </a:r>
            <a:r>
              <a:rPr lang="en-US" dirty="0" smtClean="0"/>
              <a:t>Websites </a:t>
            </a:r>
            <a:r>
              <a:rPr lang="en-US" dirty="0"/>
              <a:t>R</a:t>
            </a:r>
            <a:r>
              <a:rPr lang="en-US" dirty="0" smtClean="0"/>
              <a:t>egarding </a:t>
            </a:r>
            <a:r>
              <a:rPr lang="en-US" dirty="0"/>
              <a:t>B</a:t>
            </a:r>
            <a:r>
              <a:rPr lang="en-US" dirty="0" smtClean="0"/>
              <a:t>ullying</a:t>
            </a:r>
            <a:endParaRPr lang="en-US" dirty="0"/>
          </a:p>
        </p:txBody>
      </p:sp>
      <p:sp>
        <p:nvSpPr>
          <p:cNvPr id="3" name="Content Placeholder 2"/>
          <p:cNvSpPr>
            <a:spLocks noGrp="1"/>
          </p:cNvSpPr>
          <p:nvPr>
            <p:ph idx="1"/>
          </p:nvPr>
        </p:nvSpPr>
        <p:spPr/>
        <p:txBody>
          <a:bodyPr>
            <a:normAutofit fontScale="47500" lnSpcReduction="20000"/>
          </a:bodyPr>
          <a:lstStyle/>
          <a:p>
            <a:r>
              <a:rPr lang="en-US" b="1" dirty="0"/>
              <a:t> </a:t>
            </a:r>
            <a:endParaRPr lang="en-US" dirty="0"/>
          </a:p>
          <a:p>
            <a:r>
              <a:rPr lang="en-US" b="1" i="1" dirty="0"/>
              <a:t>Is my child a bully? Take this 15 question quiz and find out</a:t>
            </a:r>
            <a:endParaRPr lang="en-US" dirty="0"/>
          </a:p>
          <a:p>
            <a:r>
              <a:rPr lang="en-US" u="sng" dirty="0">
                <a:hlinkClick r:id="rId2"/>
              </a:rPr>
              <a:t>http://</a:t>
            </a:r>
            <a:r>
              <a:rPr lang="en-US" u="sng" dirty="0" smtClean="0">
                <a:hlinkClick r:id="rId2"/>
              </a:rPr>
              <a:t>www.examiner.com/article/is-my-child-a-bully-take-this-15-question-quiz-and-find-out</a:t>
            </a:r>
            <a:endParaRPr lang="en-US" dirty="0"/>
          </a:p>
          <a:p>
            <a:r>
              <a:rPr lang="en-US" b="1" i="1" dirty="0"/>
              <a:t>No Bullying Online</a:t>
            </a:r>
            <a:endParaRPr lang="en-US" dirty="0"/>
          </a:p>
          <a:p>
            <a:r>
              <a:rPr lang="en-US" u="sng" dirty="0">
                <a:hlinkClick r:id="rId3"/>
              </a:rPr>
              <a:t>http://www.bullying.co.uk</a:t>
            </a:r>
            <a:r>
              <a:rPr lang="en-US" u="sng" dirty="0" smtClean="0">
                <a:hlinkClick r:id="rId3"/>
              </a:rPr>
              <a:t>/</a:t>
            </a:r>
            <a:endParaRPr lang="en-US" dirty="0"/>
          </a:p>
          <a:p>
            <a:r>
              <a:rPr lang="en-US" b="1" i="1" dirty="0"/>
              <a:t>Stand Up, Speak Out: On A Mission To End Bullying </a:t>
            </a:r>
            <a:endParaRPr lang="en-US" dirty="0"/>
          </a:p>
          <a:p>
            <a:r>
              <a:rPr lang="en-US" u="sng" dirty="0">
                <a:hlinkClick r:id="rId4"/>
              </a:rPr>
              <a:t>http://www.standupspeakout-endbullying.com</a:t>
            </a:r>
            <a:endParaRPr lang="en-US" dirty="0"/>
          </a:p>
          <a:p>
            <a:r>
              <a:rPr lang="en-US" b="1" i="1" dirty="0"/>
              <a:t>PACER’s National Bullying Prevention Center</a:t>
            </a:r>
            <a:endParaRPr lang="en-US" dirty="0"/>
          </a:p>
          <a:p>
            <a:r>
              <a:rPr lang="en-US" u="sng" dirty="0">
                <a:hlinkClick r:id="rId5"/>
              </a:rPr>
              <a:t>www.pacer.org/Bullying</a:t>
            </a:r>
            <a:endParaRPr lang="en-US" dirty="0"/>
          </a:p>
          <a:p>
            <a:r>
              <a:rPr lang="en-US" b="1" i="1" dirty="0"/>
              <a:t>Teaching Tolerance</a:t>
            </a:r>
            <a:endParaRPr lang="en-US" dirty="0"/>
          </a:p>
          <a:p>
            <a:r>
              <a:rPr lang="en-US" u="sng" dirty="0">
                <a:hlinkClick r:id="rId6"/>
              </a:rPr>
              <a:t>www.tolerance.org</a:t>
            </a:r>
            <a:endParaRPr lang="en-US" dirty="0"/>
          </a:p>
          <a:p>
            <a:r>
              <a:rPr lang="en-US" b="1" i="1" dirty="0"/>
              <a:t>Be Smart Be Well</a:t>
            </a:r>
            <a:endParaRPr lang="en-US" dirty="0"/>
          </a:p>
          <a:p>
            <a:r>
              <a:rPr lang="en-US" u="sng" dirty="0">
                <a:hlinkClick r:id="rId7"/>
              </a:rPr>
              <a:t>http://besmartbewell.com/bullying</a:t>
            </a:r>
            <a:endParaRPr lang="en-US" dirty="0"/>
          </a:p>
          <a:p>
            <a:r>
              <a:rPr lang="en-US" b="1" i="1" dirty="0"/>
              <a:t>National Center for Youth issues</a:t>
            </a:r>
            <a:endParaRPr lang="en-US" dirty="0"/>
          </a:p>
          <a:p>
            <a:r>
              <a:rPr lang="en-US" u="sng" dirty="0">
                <a:hlinkClick r:id="rId8"/>
              </a:rPr>
              <a:t>http://www.ncyi.org/www</a:t>
            </a:r>
            <a:r>
              <a:rPr lang="en-US" dirty="0"/>
              <a:t> </a:t>
            </a:r>
          </a:p>
          <a:p>
            <a:r>
              <a:rPr lang="en-US" b="1" i="1" dirty="0"/>
              <a:t>Stop Bullying</a:t>
            </a:r>
            <a:endParaRPr lang="en-US" dirty="0"/>
          </a:p>
          <a:p>
            <a:r>
              <a:rPr lang="en-US" u="sng" dirty="0">
                <a:hlinkClick r:id="rId9"/>
              </a:rPr>
              <a:t>www.stopbullying.gov</a:t>
            </a:r>
            <a:endParaRPr lang="en-US" dirty="0"/>
          </a:p>
          <a:p>
            <a:r>
              <a:rPr lang="en-US" b="1" i="1" dirty="0"/>
              <a:t>Kids.gov</a:t>
            </a:r>
            <a:endParaRPr lang="en-US" dirty="0"/>
          </a:p>
          <a:p>
            <a:r>
              <a:rPr lang="en-US" u="sng" dirty="0">
                <a:hlinkClick r:id="rId10"/>
              </a:rPr>
              <a:t>http://kids.usa.gov/teens/online-safety/index.shtml</a:t>
            </a:r>
            <a:endParaRPr lang="en-US" dirty="0"/>
          </a:p>
          <a:p>
            <a:endParaRPr lang="en-US" dirty="0"/>
          </a:p>
        </p:txBody>
      </p:sp>
    </p:spTree>
    <p:extLst>
      <p:ext uri="{BB962C8B-B14F-4D97-AF65-F5344CB8AC3E}">
        <p14:creationId xmlns:p14="http://schemas.microsoft.com/office/powerpoint/2010/main" val="31991861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TotalTime>
  <Words>570</Words>
  <Application>Microsoft Office PowerPoint</Application>
  <PresentationFormat>On-screen Show (4:3)</PresentationFormat>
  <Paragraphs>124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The Positive Parenting Toolbox   “There’s no such thing as a bad person or a bad child, just a hurting one.” </vt:lpstr>
      <vt:lpstr>Am I practicing Positive Parenting?</vt:lpstr>
      <vt:lpstr>Support</vt:lpstr>
      <vt:lpstr>Rude vs. Mean vs. Bullying</vt:lpstr>
      <vt:lpstr>Bullying Prevention for Kids</vt:lpstr>
      <vt:lpstr>       Wheel of Choice       I   I I f  </vt:lpstr>
      <vt:lpstr>Positive Rewards/ Recognition</vt:lpstr>
      <vt:lpstr>Resources- online articles</vt:lpstr>
      <vt:lpstr>Useful Websites Regarding Bullying</vt:lpstr>
      <vt:lpstr>PowerPoint Presentation</vt:lpstr>
      <vt:lpstr>Books for Kids  </vt:lpstr>
      <vt:lpstr>Books for Parenting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Positive Parenting Toolbox </dc:title>
  <dc:creator>Heather Griffin</dc:creator>
  <cp:lastModifiedBy>Heather Griffin</cp:lastModifiedBy>
  <cp:revision>25</cp:revision>
  <dcterms:created xsi:type="dcterms:W3CDTF">2014-11-12T19:52:57Z</dcterms:created>
  <dcterms:modified xsi:type="dcterms:W3CDTF">2014-11-13T22:29:01Z</dcterms:modified>
</cp:coreProperties>
</file>